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9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72" r:id="rId11"/>
    <p:sldId id="273" r:id="rId12"/>
    <p:sldId id="270" r:id="rId13"/>
    <p:sldId id="271" r:id="rId14"/>
    <p:sldId id="268" r:id="rId15"/>
    <p:sldId id="269" r:id="rId16"/>
    <p:sldId id="266" r:id="rId17"/>
    <p:sldId id="267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9933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3" d="100"/>
          <a:sy n="193" d="100"/>
        </p:scale>
        <p:origin x="-1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_tradnl" noProof="0" smtClean="0"/>
              <a:t>Clic para editar título</a:t>
            </a:r>
            <a:endParaRPr lang="en-US" noProof="0" smtClean="0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s-ES_tradnl" noProof="0" smtClean="0"/>
              <a:t>Haga clic para modificar el estilo de subtítulo del patrón</a:t>
            </a:r>
            <a:endParaRPr lang="en-US" noProof="0" smtClean="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998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99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3A7DF2E-18EF-F842-8FC1-1BFA8A2BD99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50179-5126-FC41-BA26-B125E21D9CE5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08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9A3A1-3995-7F49-8652-1FE525B77F26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78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8F2C92-F976-2C47-8EB0-FA70F0AE70E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1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C80FB-6DCD-864F-8EF7-AE7E77D0FCD8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84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0A6B3-1F44-B144-BC63-2F83BFDB73A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2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E03C4-BB3F-3340-9791-2B8FDD56D4D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17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D3A52-6CEB-3847-A07B-D612E253041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546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329C8-F9D3-0946-B468-C3C9FDDF31A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07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AE8D9-785F-664E-8E3D-FC722344D4C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110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28591-D4FF-B24B-AD07-A31146191CD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67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7A595-C9CE-A64B-9127-616D3CE3DF1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30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68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defRPr>
            </a:lvl1pPr>
          </a:lstStyle>
          <a:p>
            <a:fld id="{45564917-4C60-BA4A-B36A-ED1DF57AF1FA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charset="0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wmf"/><Relationship Id="rId3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gif"/><Relationship Id="rId3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4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wmf"/><Relationship Id="rId3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4" Type="http://schemas.openxmlformats.org/officeDocument/2006/relationships/image" Target="../media/image13.gif"/><Relationship Id="rId5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gif"/><Relationship Id="rId5" Type="http://schemas.openxmlformats.org/officeDocument/2006/relationships/image" Target="../media/image7.wmf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4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gif"/><Relationship Id="rId3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NA00416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981075"/>
            <a:ext cx="5616575" cy="51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AG00626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149725"/>
            <a:ext cx="1990725" cy="205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0"/>
            <a:ext cx="7772400" cy="1181100"/>
          </a:xfrm>
        </p:spPr>
        <p:txBody>
          <a:bodyPr/>
          <a:lstStyle/>
          <a:p>
            <a:r>
              <a:rPr lang="en-GB">
                <a:latin typeface="Comic Sans MS" charset="0"/>
              </a:rPr>
              <a:t> LIFE PROCESSES</a:t>
            </a:r>
            <a:endParaRPr lang="en-US">
              <a:latin typeface="Comic Sans MS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6165850"/>
            <a:ext cx="6400800" cy="1752600"/>
          </a:xfrm>
        </p:spPr>
        <p:txBody>
          <a:bodyPr/>
          <a:lstStyle/>
          <a:p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Looking at living things</a:t>
            </a:r>
            <a:endParaRPr lang="en-US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relative" ptsTypes="">
                                      <p:cBhvr>
                                        <p:cTn id="27" dur="5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dirty="0">
                <a:latin typeface="Comic Sans MS" charset="0"/>
              </a:rPr>
              <a:t>4</a:t>
            </a:r>
            <a:endParaRPr lang="en-US" sz="6600" dirty="0">
              <a:latin typeface="Comic Sans MS" charset="0"/>
            </a:endParaRPr>
          </a:p>
        </p:txBody>
      </p:sp>
      <p:sp>
        <p:nvSpPr>
          <p:cNvPr id="2058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716338"/>
            <a:ext cx="6400800" cy="1752600"/>
          </a:xfrm>
        </p:spPr>
        <p:txBody>
          <a:bodyPr/>
          <a:lstStyle/>
          <a:p>
            <a:r>
              <a:rPr lang="en-GB" sz="6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All living things</a:t>
            </a:r>
            <a:r>
              <a:rPr lang="en-GB" sz="6600">
                <a:latin typeface="Comic Sans MS" charset="0"/>
              </a:rPr>
              <a:t> </a:t>
            </a:r>
            <a:r>
              <a:rPr lang="en-GB" sz="6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grow</a:t>
            </a:r>
            <a:endParaRPr lang="en-US" sz="66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8" grpId="0"/>
      <p:bldP spid="20582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1484784"/>
            <a:ext cx="4038600" cy="3538066"/>
          </a:xfrm>
        </p:spPr>
        <p:txBody>
          <a:bodyPr/>
          <a:lstStyle/>
          <a:p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Babies grow into adults.</a:t>
            </a:r>
          </a:p>
          <a:p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>
              <a:buFont typeface="Wingdings" charset="0"/>
              <a:buNone/>
            </a:pP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>
              <a:buFont typeface="Wingdings" charset="0"/>
              <a:buNone/>
            </a:pP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Seeds 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grow into plants.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  <p:pic>
        <p:nvPicPr>
          <p:cNvPr id="207879" name="Picture 7" descr="AG00322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692150"/>
            <a:ext cx="2011363" cy="253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80" name="Picture 8" descr="j023627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365625"/>
            <a:ext cx="1584325" cy="142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7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7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78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78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dirty="0">
                <a:latin typeface="Comic Sans MS" charset="0"/>
              </a:rPr>
              <a:t>5</a:t>
            </a:r>
            <a:endParaRPr lang="en-US" sz="6600" dirty="0">
              <a:latin typeface="Comic Sans MS" charset="0"/>
            </a:endParaRPr>
          </a:p>
        </p:txBody>
      </p:sp>
      <p:sp>
        <p:nvSpPr>
          <p:cNvPr id="20173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6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All living things</a:t>
            </a:r>
            <a:r>
              <a:rPr lang="en-GB" sz="6600">
                <a:latin typeface="Comic Sans MS" charset="0"/>
              </a:rPr>
              <a:t> </a:t>
            </a:r>
            <a:r>
              <a:rPr lang="en-GB" sz="6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respire</a:t>
            </a:r>
            <a:endParaRPr lang="en-US" sz="66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2" grpId="0"/>
      <p:bldP spid="20173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8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188" y="981075"/>
            <a:ext cx="4038600" cy="4114800"/>
          </a:xfrm>
        </p:spPr>
        <p:txBody>
          <a:bodyPr/>
          <a:lstStyle/>
          <a:p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Plants and animals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use the oxygen 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in the air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to turn food into energy.</a:t>
            </a:r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  <p:pic>
        <p:nvPicPr>
          <p:cNvPr id="203783" name="Picture 7" descr="j023475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284538"/>
            <a:ext cx="2109788" cy="277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784" name="Picture 8" descr="j028674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908050"/>
            <a:ext cx="1655763" cy="158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785" name="Picture 9" descr="j028676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617913"/>
            <a:ext cx="1655763" cy="158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dirty="0">
                <a:latin typeface="Comic Sans MS" charset="0"/>
              </a:rPr>
              <a:t>6</a:t>
            </a:r>
            <a:endParaRPr lang="en-US" sz="6600" dirty="0">
              <a:latin typeface="Comic Sans MS" charset="0"/>
            </a:endParaRPr>
          </a:p>
        </p:txBody>
      </p:sp>
      <p:sp>
        <p:nvSpPr>
          <p:cNvPr id="19763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6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All living things</a:t>
            </a:r>
            <a:r>
              <a:rPr lang="en-GB" sz="6600"/>
              <a:t> </a:t>
            </a:r>
            <a:r>
              <a:rPr lang="en-GB" sz="6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excrete</a:t>
            </a:r>
            <a:endParaRPr lang="en-US" sz="66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7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7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6" grpId="0"/>
      <p:bldP spid="19763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765175"/>
            <a:ext cx="4038600" cy="4114800"/>
          </a:xfrm>
        </p:spPr>
        <p:txBody>
          <a:bodyPr/>
          <a:lstStyle/>
          <a:p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Waste substances must be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removed from the body.</a:t>
            </a:r>
          </a:p>
          <a:p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Plants and animals both need to get rid of waste gas and water.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  <p:pic>
        <p:nvPicPr>
          <p:cNvPr id="199687" name="Picture 7" descr="HH01534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292600"/>
            <a:ext cx="1873250" cy="215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688" name="Picture 8" descr="j00914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04813"/>
            <a:ext cx="1925638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9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9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dirty="0">
                <a:latin typeface="Comic Sans MS" charset="0"/>
              </a:rPr>
              <a:t>7</a:t>
            </a:r>
            <a:endParaRPr lang="en-US" sz="6600" dirty="0">
              <a:latin typeface="Comic Sans MS" charset="0"/>
            </a:endParaRPr>
          </a:p>
        </p:txBody>
      </p:sp>
      <p:sp>
        <p:nvSpPr>
          <p:cNvPr id="19354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6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All living things need</a:t>
            </a:r>
            <a:r>
              <a:rPr lang="en-GB" sz="6600">
                <a:latin typeface="Comic Sans MS" charset="0"/>
              </a:rPr>
              <a:t> </a:t>
            </a:r>
            <a:r>
              <a:rPr lang="en-GB" sz="6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nutrition</a:t>
            </a:r>
            <a:endParaRPr lang="en-US" sz="66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3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3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0" grpId="0"/>
      <p:bldP spid="19354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980728"/>
            <a:ext cx="5689600" cy="5401022"/>
          </a:xfrm>
        </p:spPr>
        <p:txBody>
          <a:bodyPr/>
          <a:lstStyle/>
          <a:p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Food is used to provide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energy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.</a:t>
            </a:r>
          </a:p>
          <a:p>
            <a:pPr>
              <a:buFont typeface="Wingdings" charset="0"/>
              <a:buNone/>
            </a:pP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Green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plants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make their own food using 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sunlight, water and other nutrients from soil.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>
              <a:buFont typeface="Wingdings" charset="0"/>
              <a:buNone/>
            </a:pP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Animals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eat plants or other animals.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  <p:pic>
        <p:nvPicPr>
          <p:cNvPr id="195591" name="Picture 7" descr="AG00209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941888"/>
            <a:ext cx="2159000" cy="139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5592" name="Picture 8" descr="j016298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05263"/>
            <a:ext cx="2365375" cy="242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5593" name="Picture 9" descr="AG00170_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824038"/>
            <a:ext cx="1655762" cy="143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5596" name="Picture 12" descr="AG00445_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508500"/>
            <a:ext cx="1944688" cy="187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5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5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omic Sans MS" charset="0"/>
              </a:rPr>
              <a:t>The seven life </a:t>
            </a:r>
            <a:r>
              <a:rPr lang="en-GB" dirty="0" smtClean="0">
                <a:latin typeface="Comic Sans MS" charset="0"/>
              </a:rPr>
              <a:t>processes</a:t>
            </a:r>
            <a:br>
              <a:rPr lang="en-GB" dirty="0" smtClean="0">
                <a:latin typeface="Comic Sans MS" charset="0"/>
              </a:rPr>
            </a:br>
            <a:r>
              <a:rPr lang="en-GB" dirty="0" smtClean="0">
                <a:solidFill>
                  <a:srgbClr val="FFFF00"/>
                </a:solidFill>
                <a:latin typeface="Comic Sans MS" charset="0"/>
              </a:rPr>
              <a:t>(</a:t>
            </a:r>
            <a:r>
              <a:rPr lang="en-GB" dirty="0" err="1" smtClean="0">
                <a:solidFill>
                  <a:srgbClr val="FFFF00"/>
                </a:solidFill>
                <a:latin typeface="Comic Sans MS" charset="0"/>
              </a:rPr>
              <a:t>Mrs.</a:t>
            </a:r>
            <a:r>
              <a:rPr lang="en-GB" dirty="0" smtClean="0">
                <a:solidFill>
                  <a:srgbClr val="FFFF00"/>
                </a:solidFill>
                <a:latin typeface="Comic Sans MS" charset="0"/>
              </a:rPr>
              <a:t> </a:t>
            </a:r>
            <a:r>
              <a:rPr lang="en-GB" dirty="0" err="1" smtClean="0">
                <a:solidFill>
                  <a:srgbClr val="FFFF00"/>
                </a:solidFill>
                <a:latin typeface="Comic Sans MS" charset="0"/>
              </a:rPr>
              <a:t>Gren</a:t>
            </a:r>
            <a:r>
              <a:rPr lang="en-GB" dirty="0" smtClean="0">
                <a:solidFill>
                  <a:srgbClr val="FFFF00"/>
                </a:solidFill>
                <a:latin typeface="Comic Sans MS" charset="0"/>
              </a:rPr>
              <a:t>)</a:t>
            </a:r>
            <a:endParaRPr lang="en-US" dirty="0">
              <a:solidFill>
                <a:srgbClr val="FFFF00"/>
              </a:solidFill>
              <a:latin typeface="Comic Sans MS" charset="0"/>
            </a:endParaRP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91264" cy="4688160"/>
          </a:xfrm>
        </p:spPr>
        <p:txBody>
          <a:bodyPr/>
          <a:lstStyle/>
          <a:p>
            <a:pPr marL="609600" indent="-609600" algn="ctr">
              <a:buFont typeface="Wingdings" charset="0"/>
              <a:buNone/>
            </a:pP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1 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M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ove</a:t>
            </a:r>
          </a:p>
          <a:p>
            <a:pPr marL="609600" indent="-609600" algn="ctr">
              <a:buFont typeface="Wingdings" charset="0"/>
              <a:buAutoNum type="arabicPlain" startAt="2"/>
            </a:pP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eproduce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 marL="609600" indent="-609600" algn="ctr">
              <a:buFont typeface="Wingdings" charset="0"/>
              <a:buAutoNum type="arabicPlain" startAt="3"/>
            </a:pP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S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ensitive</a:t>
            </a:r>
          </a:p>
          <a:p>
            <a:pPr marL="609600" indent="-609600" algn="ctr">
              <a:buFont typeface="Wingdings" charset="0"/>
              <a:buAutoNum type="arabicPlain" startAt="3"/>
            </a:pP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 marL="609600" indent="-609600" algn="ctr">
              <a:buNone/>
            </a:pP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4 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G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row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 marL="609600" indent="-609600" algn="ctr">
              <a:buFont typeface="Wingdings" charset="0"/>
              <a:buNone/>
            </a:pP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5  </a:t>
            </a: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espire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 marL="609600" indent="-609600" algn="ctr">
              <a:buFont typeface="Wingdings" charset="0"/>
              <a:buNone/>
            </a:pP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6 </a:t>
            </a: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xcrete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 marL="609600" indent="-609600" algn="ctr">
              <a:buFont typeface="Wingdings" charset="0"/>
              <a:buNone/>
            </a:pP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7 </a:t>
            </a: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N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utrition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99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99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09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9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09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>
                <a:latin typeface="Comic Sans MS" charset="0"/>
              </a:rPr>
              <a:t>Use the first letter from each process to help you remember them.</a:t>
            </a:r>
            <a:endParaRPr lang="en-US" sz="3600">
              <a:latin typeface="Comic Sans MS" charset="0"/>
            </a:endParaRP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022475"/>
            <a:ext cx="8280400" cy="4835525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 </a:t>
            </a:r>
            <a:r>
              <a:rPr lang="en-GB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M</a:t>
            </a: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ove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</a:t>
            </a: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eproduce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S</a:t>
            </a: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ensitive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N</a:t>
            </a: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utrition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GB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</a:t>
            </a: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xcrete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</a:t>
            </a: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espire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G</a:t>
            </a: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row</a:t>
            </a:r>
          </a:p>
          <a:p>
            <a:pPr algn="ctr">
              <a:lnSpc>
                <a:spcPct val="90000"/>
              </a:lnSpc>
              <a:buFont typeface="Wingdings" charset="0"/>
              <a:buNone/>
            </a:pPr>
            <a:endParaRPr lang="en-US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GB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They spell </a:t>
            </a:r>
            <a:r>
              <a:rPr lang="en-GB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MRS NERG</a:t>
            </a:r>
            <a:endParaRPr lang="en-US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0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10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10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0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0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omic Sans MS" charset="0"/>
              </a:rPr>
              <a:t>Living things</a:t>
            </a:r>
            <a:endParaRPr lang="en-US">
              <a:latin typeface="Comic Sans MS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Although all living things look different from each other, they all have </a:t>
            </a:r>
            <a:r>
              <a:rPr lang="en-GB" sz="2800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seven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things in common. </a:t>
            </a:r>
          </a:p>
          <a:p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These 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7 things 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are called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life processes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.</a:t>
            </a:r>
          </a:p>
          <a:p>
            <a:pPr>
              <a:buFont typeface="Wingdings" charset="0"/>
              <a:buNone/>
            </a:pP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Something is only 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alive 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if 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it does </a:t>
            </a:r>
            <a:r>
              <a:rPr lang="en-GB" sz="2800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all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7 processes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.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  <a:latin typeface="Comic Sans MS" charset="0"/>
              </a:rPr>
              <a:t>This is</a:t>
            </a:r>
            <a:r>
              <a:rPr lang="en-GB" dirty="0">
                <a:latin typeface="Comic Sans MS" charset="0"/>
              </a:rPr>
              <a:t> MRS </a:t>
            </a:r>
            <a:r>
              <a:rPr lang="en-GB" dirty="0" err="1" smtClean="0">
                <a:latin typeface="Comic Sans MS" charset="0"/>
              </a:rPr>
              <a:t>Gren</a:t>
            </a:r>
            <a:r>
              <a:rPr lang="en-GB" dirty="0" smtClean="0">
                <a:latin typeface="Comic Sans MS" charset="0"/>
              </a:rPr>
              <a:t> </a:t>
            </a:r>
            <a:r>
              <a:rPr lang="en-GB" dirty="0">
                <a:solidFill>
                  <a:schemeClr val="accent1"/>
                </a:solidFill>
                <a:latin typeface="Comic Sans MS" charset="0"/>
              </a:rPr>
              <a:t>!</a:t>
            </a:r>
            <a:endParaRPr lang="en-US" dirty="0">
              <a:solidFill>
                <a:schemeClr val="accent1"/>
              </a:solidFill>
              <a:latin typeface="Comic Sans MS" charset="0"/>
            </a:endParaRPr>
          </a:p>
        </p:txBody>
      </p:sp>
      <p:sp>
        <p:nvSpPr>
          <p:cNvPr id="21197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charset="0"/>
              <a:buNone/>
            </a:pPr>
            <a:r>
              <a:rPr lang="en-GB" sz="28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	Can you remember what each of the letters in her name stand for ?</a:t>
            </a:r>
          </a:p>
        </p:txBody>
      </p:sp>
      <p:pic>
        <p:nvPicPr>
          <p:cNvPr id="211975" name="Picture 7" descr="AG00286_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933575"/>
            <a:ext cx="4248150" cy="35448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1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1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2" grpId="0"/>
      <p:bldP spid="21197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23" name="Rectangle 7"/>
          <p:cNvSpPr>
            <a:spLocks noChangeArrowheads="1"/>
          </p:cNvSpPr>
          <p:nvPr/>
        </p:nvSpPr>
        <p:spPr bwMode="auto">
          <a:xfrm>
            <a:off x="2339975" y="1268413"/>
            <a:ext cx="4572000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M</a:t>
            </a:r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ove</a:t>
            </a:r>
          </a:p>
          <a:p>
            <a:pPr algn="ctr"/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</a:t>
            </a:r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eproduce</a:t>
            </a:r>
          </a:p>
          <a:p>
            <a:pPr algn="ctr"/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S</a:t>
            </a:r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ensitive</a:t>
            </a:r>
          </a:p>
          <a:p>
            <a:pPr algn="ctr"/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N</a:t>
            </a:r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utrition</a:t>
            </a:r>
          </a:p>
          <a:p>
            <a:pPr algn="ctr"/>
            <a:r>
              <a:rPr lang="en-GB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</a:t>
            </a:r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xcrete</a:t>
            </a:r>
          </a:p>
          <a:p>
            <a:pPr algn="ctr"/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</a:t>
            </a:r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espire</a:t>
            </a:r>
          </a:p>
          <a:p>
            <a:pPr algn="ctr"/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G</a:t>
            </a:r>
            <a:r>
              <a:rPr lang="en-GB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row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764704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Match </a:t>
            </a:r>
            <a:r>
              <a:rPr lang="es-E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each</a:t>
            </a:r>
            <a:r>
              <a:rPr lang="es-E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sentences</a:t>
            </a:r>
            <a:r>
              <a:rPr lang="es-E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</a:t>
            </a:r>
            <a:r>
              <a:rPr lang="es-E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its</a:t>
            </a:r>
            <a:r>
              <a:rPr lang="es-E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definition</a:t>
            </a:r>
            <a:r>
              <a:rPr lang="es-E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endParaRPr lang="es-E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83568" y="1916832"/>
            <a:ext cx="48245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6600"/>
                </a:solidFill>
              </a:rPr>
              <a:t>The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organism</a:t>
            </a:r>
            <a:r>
              <a:rPr lang="es-ES" dirty="0" smtClean="0">
                <a:solidFill>
                  <a:srgbClr val="FF6600"/>
                </a:solidFill>
              </a:rPr>
              <a:t> can </a:t>
            </a:r>
            <a:r>
              <a:rPr lang="es-ES" dirty="0" err="1" smtClean="0">
                <a:solidFill>
                  <a:srgbClr val="FF6600"/>
                </a:solidFill>
              </a:rPr>
              <a:t>change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its</a:t>
            </a:r>
            <a:r>
              <a:rPr lang="es-ES" dirty="0" smtClean="0">
                <a:solidFill>
                  <a:srgbClr val="FF6600"/>
                </a:solidFill>
              </a:rPr>
              <a:t> position.</a:t>
            </a: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66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6600"/>
                </a:solidFill>
              </a:rPr>
              <a:t>The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organism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needs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oxygen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to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transform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it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into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energy</a:t>
            </a:r>
            <a:r>
              <a:rPr lang="es-ES" dirty="0" smtClean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66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6600"/>
                </a:solidFill>
              </a:rPr>
              <a:t>The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organism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responds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to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things</a:t>
            </a:r>
            <a:r>
              <a:rPr lang="es-ES" dirty="0" smtClean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66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6600"/>
                </a:solidFill>
              </a:rPr>
              <a:t>The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organism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gets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bigger</a:t>
            </a:r>
            <a:r>
              <a:rPr lang="es-ES" dirty="0" smtClean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66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6600"/>
                </a:solidFill>
              </a:rPr>
              <a:t>The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organism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make</a:t>
            </a:r>
            <a:r>
              <a:rPr lang="es-ES" dirty="0" smtClean="0">
                <a:solidFill>
                  <a:srgbClr val="FF6600"/>
                </a:solidFill>
              </a:rPr>
              <a:t> “copies” of </a:t>
            </a:r>
            <a:r>
              <a:rPr lang="es-ES" dirty="0" err="1" smtClean="0">
                <a:solidFill>
                  <a:srgbClr val="FF6600"/>
                </a:solidFill>
              </a:rPr>
              <a:t>itself</a:t>
            </a:r>
            <a:r>
              <a:rPr lang="es-ES" dirty="0" smtClean="0">
                <a:solidFill>
                  <a:srgbClr val="FF66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66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6600"/>
                </a:solidFill>
              </a:rPr>
              <a:t>The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organism</a:t>
            </a:r>
            <a:r>
              <a:rPr lang="es-ES" dirty="0" smtClean="0">
                <a:solidFill>
                  <a:srgbClr val="FF6600"/>
                </a:solidFill>
              </a:rPr>
              <a:t> expulse </a:t>
            </a:r>
            <a:r>
              <a:rPr lang="es-ES" dirty="0" err="1" smtClean="0">
                <a:solidFill>
                  <a:srgbClr val="FF6600"/>
                </a:solidFill>
              </a:rPr>
              <a:t>waste</a:t>
            </a:r>
            <a:r>
              <a:rPr lang="es-ES" dirty="0" smtClean="0">
                <a:solidFill>
                  <a:srgbClr val="FF6600"/>
                </a:solidFill>
              </a:rPr>
              <a:t> material.</a:t>
            </a: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66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6600"/>
                </a:solidFill>
              </a:rPr>
              <a:t>The</a:t>
            </a:r>
            <a:r>
              <a:rPr lang="es-ES" dirty="0" smtClean="0">
                <a:solidFill>
                  <a:srgbClr val="FF6600"/>
                </a:solidFill>
              </a:rPr>
              <a:t> </a:t>
            </a:r>
            <a:r>
              <a:rPr lang="es-ES" dirty="0" err="1" smtClean="0">
                <a:solidFill>
                  <a:srgbClr val="FF6600"/>
                </a:solidFill>
              </a:rPr>
              <a:t>organism</a:t>
            </a:r>
            <a:r>
              <a:rPr lang="es-ES" dirty="0" smtClean="0">
                <a:solidFill>
                  <a:srgbClr val="FF6600"/>
                </a:solidFill>
              </a:rPr>
              <a:t> consumes “</a:t>
            </a:r>
            <a:r>
              <a:rPr lang="es-ES" dirty="0" err="1" smtClean="0">
                <a:solidFill>
                  <a:srgbClr val="FF6600"/>
                </a:solidFill>
              </a:rPr>
              <a:t>food</a:t>
            </a:r>
            <a:r>
              <a:rPr lang="es-ES" dirty="0" smtClean="0">
                <a:solidFill>
                  <a:srgbClr val="FF6600"/>
                </a:solidFill>
              </a:rPr>
              <a:t>”.</a:t>
            </a:r>
            <a:endParaRPr lang="es-ES" dirty="0">
              <a:solidFill>
                <a:srgbClr val="FF660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508104" y="1916832"/>
            <a:ext cx="3600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FF00"/>
                </a:solidFill>
              </a:rPr>
              <a:t>Excretion</a:t>
            </a:r>
            <a:endParaRPr lang="es-ES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FF00"/>
                </a:solidFill>
              </a:rPr>
              <a:t>Reproduction</a:t>
            </a:r>
            <a:endParaRPr lang="es-ES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FF00"/>
                </a:solidFill>
              </a:rPr>
              <a:t>Nutrition</a:t>
            </a:r>
            <a:endParaRPr lang="es-ES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FF00"/>
                </a:solidFill>
              </a:rPr>
              <a:t>Movement</a:t>
            </a:r>
            <a:endParaRPr lang="es-ES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FF00"/>
                </a:solidFill>
              </a:rPr>
              <a:t>Growth</a:t>
            </a:r>
            <a:endParaRPr lang="es-ES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FF00"/>
                </a:solidFill>
              </a:rPr>
              <a:t>Sensitivity</a:t>
            </a:r>
            <a:endParaRPr lang="es-ES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FFFF00"/>
                </a:solidFill>
              </a:rPr>
              <a:t>Respiration</a:t>
            </a:r>
            <a:endParaRPr lang="es-E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219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539552" y="476672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 smtClean="0">
                <a:solidFill>
                  <a:schemeClr val="accent3"/>
                </a:solidFill>
              </a:rPr>
              <a:t>Write</a:t>
            </a:r>
            <a:r>
              <a:rPr lang="es-ES" sz="2800" dirty="0" smtClean="0">
                <a:solidFill>
                  <a:schemeClr val="accent3"/>
                </a:solidFill>
              </a:rPr>
              <a:t> 2 </a:t>
            </a:r>
            <a:r>
              <a:rPr lang="es-ES" sz="2800" dirty="0" err="1" smtClean="0">
                <a:solidFill>
                  <a:schemeClr val="accent3"/>
                </a:solidFill>
              </a:rPr>
              <a:t>words</a:t>
            </a:r>
            <a:r>
              <a:rPr lang="es-ES" sz="2800" dirty="0" smtClean="0">
                <a:solidFill>
                  <a:schemeClr val="accent3"/>
                </a:solidFill>
              </a:rPr>
              <a:t> </a:t>
            </a:r>
            <a:r>
              <a:rPr lang="es-ES" sz="2800" dirty="0" err="1" smtClean="0">
                <a:solidFill>
                  <a:schemeClr val="accent3"/>
                </a:solidFill>
              </a:rPr>
              <a:t>inside</a:t>
            </a:r>
            <a:r>
              <a:rPr lang="es-ES" sz="2800" dirty="0" smtClean="0">
                <a:solidFill>
                  <a:schemeClr val="accent3"/>
                </a:solidFill>
              </a:rPr>
              <a:t> </a:t>
            </a:r>
            <a:r>
              <a:rPr lang="es-ES" sz="2800" dirty="0" err="1" smtClean="0">
                <a:solidFill>
                  <a:schemeClr val="accent3"/>
                </a:solidFill>
              </a:rPr>
              <a:t>the</a:t>
            </a:r>
            <a:r>
              <a:rPr lang="es-ES" sz="2800" dirty="0" smtClean="0">
                <a:solidFill>
                  <a:schemeClr val="accent3"/>
                </a:solidFill>
              </a:rPr>
              <a:t> </a:t>
            </a:r>
            <a:r>
              <a:rPr lang="es-ES" sz="2800" dirty="0" err="1" smtClean="0">
                <a:solidFill>
                  <a:schemeClr val="accent3"/>
                </a:solidFill>
              </a:rPr>
              <a:t>group</a:t>
            </a:r>
            <a:r>
              <a:rPr lang="es-ES" sz="2800" dirty="0" smtClean="0">
                <a:solidFill>
                  <a:schemeClr val="accent3"/>
                </a:solidFill>
              </a:rPr>
              <a:t> </a:t>
            </a:r>
            <a:r>
              <a:rPr lang="es-ES" sz="2800" dirty="0" err="1" smtClean="0">
                <a:solidFill>
                  <a:schemeClr val="accent3"/>
                </a:solidFill>
              </a:rPr>
              <a:t>it</a:t>
            </a:r>
            <a:r>
              <a:rPr lang="es-ES" sz="2800" dirty="0" smtClean="0">
                <a:solidFill>
                  <a:schemeClr val="accent3"/>
                </a:solidFill>
              </a:rPr>
              <a:t> </a:t>
            </a:r>
            <a:r>
              <a:rPr lang="es-ES" sz="2800" dirty="0" err="1" smtClean="0">
                <a:solidFill>
                  <a:schemeClr val="accent3"/>
                </a:solidFill>
              </a:rPr>
              <a:t>correspond</a:t>
            </a:r>
            <a:r>
              <a:rPr lang="es-ES" sz="2800" dirty="0" smtClean="0">
                <a:solidFill>
                  <a:schemeClr val="accent3"/>
                </a:solidFill>
              </a:rPr>
              <a:t>:</a:t>
            </a:r>
            <a:endParaRPr lang="es-ES" sz="2800" dirty="0">
              <a:solidFill>
                <a:schemeClr val="accent3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11560" y="1124744"/>
            <a:ext cx="81369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Movement</a:t>
            </a:r>
            <a:r>
              <a:rPr lang="es-ES" dirty="0" smtClean="0">
                <a:solidFill>
                  <a:srgbClr val="FF0000"/>
                </a:solidFill>
              </a:rPr>
              <a:t>:</a:t>
            </a:r>
          </a:p>
          <a:p>
            <a:endParaRPr lang="es-ES" dirty="0" smtClean="0">
              <a:solidFill>
                <a:srgbClr val="FF0000"/>
              </a:solidFill>
            </a:endParaRPr>
          </a:p>
          <a:p>
            <a:r>
              <a:rPr lang="es-ES" dirty="0" err="1" smtClean="0">
                <a:solidFill>
                  <a:srgbClr val="FF0000"/>
                </a:solidFill>
              </a:rPr>
              <a:t>Reproduction</a:t>
            </a:r>
            <a:r>
              <a:rPr lang="es-ES" dirty="0" smtClean="0">
                <a:solidFill>
                  <a:srgbClr val="FF0000"/>
                </a:solidFill>
              </a:rPr>
              <a:t>:</a:t>
            </a:r>
          </a:p>
          <a:p>
            <a:endParaRPr lang="es-ES" dirty="0" smtClean="0">
              <a:solidFill>
                <a:srgbClr val="FF0000"/>
              </a:solidFill>
            </a:endParaRPr>
          </a:p>
          <a:p>
            <a:r>
              <a:rPr lang="es-ES" dirty="0" err="1" smtClean="0">
                <a:solidFill>
                  <a:srgbClr val="FF0000"/>
                </a:solidFill>
              </a:rPr>
              <a:t>Sensitivity</a:t>
            </a:r>
            <a:r>
              <a:rPr lang="es-ES" dirty="0" smtClean="0">
                <a:solidFill>
                  <a:srgbClr val="FF0000"/>
                </a:solidFill>
              </a:rPr>
              <a:t>:</a:t>
            </a:r>
          </a:p>
          <a:p>
            <a:endParaRPr lang="es-ES" dirty="0" smtClean="0">
              <a:solidFill>
                <a:srgbClr val="FF0000"/>
              </a:solidFill>
            </a:endParaRPr>
          </a:p>
          <a:p>
            <a:r>
              <a:rPr lang="es-ES" dirty="0" err="1" smtClean="0">
                <a:solidFill>
                  <a:srgbClr val="FF0000"/>
                </a:solidFill>
              </a:rPr>
              <a:t>Growth</a:t>
            </a:r>
            <a:r>
              <a:rPr lang="es-ES" dirty="0" smtClean="0">
                <a:solidFill>
                  <a:srgbClr val="FF0000"/>
                </a:solidFill>
              </a:rPr>
              <a:t>:</a:t>
            </a:r>
          </a:p>
          <a:p>
            <a:endParaRPr lang="es-ES" dirty="0" smtClean="0">
              <a:solidFill>
                <a:srgbClr val="FF0000"/>
              </a:solidFill>
            </a:endParaRPr>
          </a:p>
          <a:p>
            <a:r>
              <a:rPr lang="es-ES" dirty="0" err="1" smtClean="0">
                <a:solidFill>
                  <a:srgbClr val="FF0000"/>
                </a:solidFill>
              </a:rPr>
              <a:t>Respiration</a:t>
            </a:r>
            <a:r>
              <a:rPr lang="es-ES" dirty="0" smtClean="0">
                <a:solidFill>
                  <a:srgbClr val="FF0000"/>
                </a:solidFill>
              </a:rPr>
              <a:t>:</a:t>
            </a:r>
          </a:p>
          <a:p>
            <a:endParaRPr lang="es-ES" dirty="0" smtClean="0">
              <a:solidFill>
                <a:srgbClr val="FF0000"/>
              </a:solidFill>
            </a:endParaRPr>
          </a:p>
          <a:p>
            <a:r>
              <a:rPr lang="es-ES" dirty="0" err="1" smtClean="0">
                <a:solidFill>
                  <a:srgbClr val="FF0000"/>
                </a:solidFill>
              </a:rPr>
              <a:t>Excretation</a:t>
            </a:r>
            <a:r>
              <a:rPr lang="es-ES" dirty="0" smtClean="0">
                <a:solidFill>
                  <a:srgbClr val="FF0000"/>
                </a:solidFill>
              </a:rPr>
              <a:t>:</a:t>
            </a:r>
          </a:p>
          <a:p>
            <a:endParaRPr lang="es-ES" dirty="0" smtClean="0">
              <a:solidFill>
                <a:srgbClr val="FF0000"/>
              </a:solidFill>
            </a:endParaRPr>
          </a:p>
          <a:p>
            <a:r>
              <a:rPr lang="es-ES" dirty="0" err="1" smtClean="0">
                <a:solidFill>
                  <a:srgbClr val="FF0000"/>
                </a:solidFill>
              </a:rPr>
              <a:t>Nutrition</a:t>
            </a:r>
            <a:r>
              <a:rPr lang="es-ES" dirty="0" smtClean="0">
                <a:solidFill>
                  <a:srgbClr val="FF0000"/>
                </a:solidFill>
              </a:rPr>
              <a:t>: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267744" y="4941168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Water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temperature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baby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oxygen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</a:t>
            </a:r>
          </a:p>
          <a:p>
            <a:pPr algn="ctr"/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to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run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adult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urine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Child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humidity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mineral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salts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to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sweat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to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jump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seeds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– </a:t>
            </a:r>
            <a:r>
              <a:rPr lang="es-ES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cold</a:t>
            </a:r>
            <a:r>
              <a:rPr lang="es-E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-</a:t>
            </a:r>
            <a:endParaRPr lang="es-E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169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5" name="Picture 9" descr="NA00416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69875"/>
            <a:ext cx="7132637" cy="658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650" y="2349500"/>
            <a:ext cx="7772400" cy="1900238"/>
          </a:xfrm>
        </p:spPr>
        <p:txBody>
          <a:bodyPr/>
          <a:lstStyle/>
          <a:p>
            <a:r>
              <a:rPr lang="en-GB">
                <a:latin typeface="Comic Sans MS" charset="0"/>
              </a:rPr>
              <a:t>THE SEVEN LIFE PROCESSES</a:t>
            </a:r>
            <a:endParaRPr lang="en-US">
              <a:latin typeface="Comic Sans MS" charset="0"/>
            </a:endParaRPr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48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>
                <a:latin typeface="Comic Sans MS" charset="0"/>
              </a:rPr>
              <a:t>1</a:t>
            </a:r>
            <a:endParaRPr lang="en-US" sz="7200">
              <a:latin typeface="Comic Sans MS" charset="0"/>
            </a:endParaRPr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6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All living things </a:t>
            </a:r>
            <a:r>
              <a:rPr lang="en-GB" sz="6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move</a:t>
            </a:r>
            <a:endParaRPr lang="en-US" sz="66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3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3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3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0" grpId="0"/>
      <p:bldP spid="17306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620713"/>
            <a:ext cx="4038600" cy="4114800"/>
          </a:xfrm>
        </p:spPr>
        <p:txBody>
          <a:bodyPr/>
          <a:lstStyle/>
          <a:p>
            <a:pPr marL="533400" indent="-533400"/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Animals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move their </a:t>
            </a:r>
            <a:r>
              <a:rPr lang="en-GB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bodies 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to get from one place to another.</a:t>
            </a:r>
          </a:p>
          <a:p>
            <a:pPr marL="533400" indent="-533400">
              <a:buFont typeface="Wingdings" charset="0"/>
              <a:buNone/>
            </a:pP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 marL="533400" indent="-533400"/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Plants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turn towards the light and their roots grow down </a:t>
            </a:r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into the soil.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  <p:pic>
        <p:nvPicPr>
          <p:cNvPr id="38921" name="Picture 9" descr="AG00409_"/>
          <p:cNvPicPr>
            <a:picLocks noGrp="1" noChangeAspect="1" noChangeArrowheads="1" noCrop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92280" y="836712"/>
            <a:ext cx="1590675" cy="1323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8922" name="Picture 10" descr="AG00222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1512888" cy="142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3" name="Picture 11" descr="AG00441_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44824"/>
            <a:ext cx="1457325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31" name="Picture 19" descr="NA00713_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437063"/>
            <a:ext cx="2881312" cy="216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so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861048"/>
            <a:ext cx="685385" cy="68173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>
                <a:latin typeface="Comic Sans MS" charset="0"/>
              </a:rPr>
              <a:t>2</a:t>
            </a:r>
            <a:endParaRPr lang="en-US" sz="6600">
              <a:latin typeface="Comic Sans MS" charset="0"/>
            </a:endParaRPr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6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All living things</a:t>
            </a:r>
            <a:r>
              <a:rPr lang="en-GB" sz="6600">
                <a:latin typeface="Comic Sans MS" charset="0"/>
              </a:rPr>
              <a:t> </a:t>
            </a:r>
            <a:r>
              <a:rPr lang="en-GB" sz="6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reproduce</a:t>
            </a:r>
            <a:endParaRPr lang="en-US" sz="66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2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2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6" grpId="0"/>
      <p:bldP spid="18227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188" y="1196751"/>
            <a:ext cx="4038600" cy="3538761"/>
          </a:xfrm>
        </p:spPr>
        <p:txBody>
          <a:bodyPr/>
          <a:lstStyle/>
          <a:p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Animals have babies.</a:t>
            </a:r>
          </a:p>
          <a:p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>
              <a:buFont typeface="Wingdings" charset="0"/>
              <a:buNone/>
            </a:pP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>
              <a:buFont typeface="Wingdings" charset="0"/>
              <a:buNone/>
            </a:pP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pPr>
              <a:buFont typeface="Wingdings" charset="0"/>
              <a:buNone/>
            </a:pP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r>
              <a:rPr lang="en-GB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New plants grow from seeds.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  <p:pic>
        <p:nvPicPr>
          <p:cNvPr id="184327" name="Picture 7" descr="j016295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92150"/>
            <a:ext cx="2016125" cy="183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28" name="Picture 8" descr="j017402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12776"/>
            <a:ext cx="1979613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29" name="Picture 9" descr="j023627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365625"/>
            <a:ext cx="1512888" cy="135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>
                <a:latin typeface="Comic Sans MS" charset="0"/>
              </a:rPr>
              <a:t>3</a:t>
            </a:r>
            <a:endParaRPr lang="en-US" sz="6600">
              <a:latin typeface="Comic Sans MS" charset="0"/>
            </a:endParaRPr>
          </a:p>
        </p:txBody>
      </p:sp>
      <p:sp>
        <p:nvSpPr>
          <p:cNvPr id="18637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6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All living things are </a:t>
            </a:r>
            <a:r>
              <a:rPr lang="en-GB" sz="6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sensitive</a:t>
            </a:r>
            <a:endParaRPr lang="en-US" sz="66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/>
      <p:bldP spid="18637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333375"/>
            <a:ext cx="4679950" cy="6191250"/>
          </a:xfrm>
        </p:spPr>
        <p:txBody>
          <a:bodyPr/>
          <a:lstStyle/>
          <a:p>
            <a:r>
              <a:rPr lang="en-GB" sz="28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All living things respond to changes. Living things notice changes in their surroundings and react to them.</a:t>
            </a:r>
          </a:p>
          <a:p>
            <a:pPr>
              <a:buFont typeface="Wingdings" charset="0"/>
              <a:buNone/>
            </a:pPr>
            <a:endParaRPr lang="en-GB" sz="28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r>
              <a:rPr lang="en-GB" sz="28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Eg. Plants grow towards the light.</a:t>
            </a:r>
          </a:p>
          <a:p>
            <a:pPr>
              <a:buFont typeface="Wingdings" charset="0"/>
              <a:buNone/>
            </a:pPr>
            <a:endParaRPr lang="en-GB" sz="28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  <a:p>
            <a:r>
              <a:rPr lang="en-GB" sz="28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Eg. People react to the temperature around them.</a:t>
            </a:r>
            <a:endParaRPr lang="en-US" sz="28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  <p:pic>
        <p:nvPicPr>
          <p:cNvPr id="192515" name="Picture 3" descr="AG00501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156075"/>
            <a:ext cx="2520950" cy="227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2516" name="Picture 4" descr="AG00170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079625"/>
            <a:ext cx="1944688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2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2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2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2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ifeprocesses">
  <a:themeElements>
    <a:clrScheme name="Textured 10">
      <a:dk1>
        <a:srgbClr val="000000"/>
      </a:dk1>
      <a:lt1>
        <a:srgbClr val="DBDAC2"/>
      </a:lt1>
      <a:dk2>
        <a:srgbClr val="FF6600"/>
      </a:dk2>
      <a:lt2>
        <a:srgbClr val="C0BC94"/>
      </a:lt2>
      <a:accent1>
        <a:srgbClr val="009900"/>
      </a:accent1>
      <a:accent2>
        <a:srgbClr val="A2A4AC"/>
      </a:accent2>
      <a:accent3>
        <a:srgbClr val="EAEADD"/>
      </a:accent3>
      <a:accent4>
        <a:srgbClr val="000000"/>
      </a:accent4>
      <a:accent5>
        <a:srgbClr val="AACAAA"/>
      </a:accent5>
      <a:accent6>
        <a:srgbClr val="92949B"/>
      </a:accent6>
      <a:hlink>
        <a:srgbClr val="5B8800"/>
      </a:hlink>
      <a:folHlink>
        <a:srgbClr val="0099CC"/>
      </a:folHlink>
    </a:clrScheme>
    <a:fontScheme name="Textured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9">
        <a:dk1>
          <a:srgbClr val="000000"/>
        </a:dk1>
        <a:lt1>
          <a:srgbClr val="DBDAC2"/>
        </a:lt1>
        <a:dk2>
          <a:srgbClr val="FF6600"/>
        </a:dk2>
        <a:lt2>
          <a:srgbClr val="C0BC94"/>
        </a:lt2>
        <a:accent1>
          <a:srgbClr val="CC66FF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E2B8FF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10">
        <a:dk1>
          <a:srgbClr val="000000"/>
        </a:dk1>
        <a:lt1>
          <a:srgbClr val="DBDAC2"/>
        </a:lt1>
        <a:dk2>
          <a:srgbClr val="FF6600"/>
        </a:dk2>
        <a:lt2>
          <a:srgbClr val="C0BC94"/>
        </a:lt2>
        <a:accent1>
          <a:srgbClr val="009900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AACAAA"/>
        </a:accent5>
        <a:accent6>
          <a:srgbClr val="92949B"/>
        </a:accent6>
        <a:hlink>
          <a:srgbClr val="5B8800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lifeprocesses.potx</Template>
  <TotalTime>352</TotalTime>
  <Words>421</Words>
  <Application>Microsoft Macintosh PowerPoint</Application>
  <PresentationFormat>Presentación en pantalla (4:3)</PresentationFormat>
  <Paragraphs>123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lifeprocesses</vt:lpstr>
      <vt:lpstr> LIFE PROCESSES</vt:lpstr>
      <vt:lpstr>Living things</vt:lpstr>
      <vt:lpstr>THE SEVEN LIFE PROCESSES</vt:lpstr>
      <vt:lpstr>1</vt:lpstr>
      <vt:lpstr>Presentación de PowerPoint</vt:lpstr>
      <vt:lpstr>2</vt:lpstr>
      <vt:lpstr>Presentación de PowerPoint</vt:lpstr>
      <vt:lpstr>3</vt:lpstr>
      <vt:lpstr>Presentación de PowerPoint</vt:lpstr>
      <vt:lpstr>4</vt:lpstr>
      <vt:lpstr>Presentación de PowerPoint</vt:lpstr>
      <vt:lpstr>5</vt:lpstr>
      <vt:lpstr>Presentación de PowerPoint</vt:lpstr>
      <vt:lpstr>6</vt:lpstr>
      <vt:lpstr>Presentación de PowerPoint</vt:lpstr>
      <vt:lpstr>7</vt:lpstr>
      <vt:lpstr>Presentación de PowerPoint</vt:lpstr>
      <vt:lpstr>The seven life processes (Mrs. Gren)</vt:lpstr>
      <vt:lpstr>Use the first letter from each process to help you remember them.</vt:lpstr>
      <vt:lpstr>This is MRS Gren !</vt:lpstr>
      <vt:lpstr>Presentación de PowerPoint</vt:lpstr>
      <vt:lpstr>Presentación de PowerPoint</vt:lpstr>
      <vt:lpstr>Presentación de PowerPoint</vt:lpstr>
    </vt:vector>
  </TitlesOfParts>
  <Company>Rusty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LIFE PROCESSES</dc:title>
  <dc:creator>Sammy</dc:creator>
  <cp:lastModifiedBy>Isabel Arias</cp:lastModifiedBy>
  <cp:revision>9</cp:revision>
  <dcterms:created xsi:type="dcterms:W3CDTF">2002-04-17T12:02:50Z</dcterms:created>
  <dcterms:modified xsi:type="dcterms:W3CDTF">2011-10-22T21:29:42Z</dcterms:modified>
</cp:coreProperties>
</file>